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61" r:id="rId6"/>
    <p:sldId id="430" r:id="rId7"/>
    <p:sldId id="435" r:id="rId8"/>
    <p:sldId id="436" r:id="rId9"/>
    <p:sldId id="437" r:id="rId10"/>
    <p:sldId id="438" r:id="rId11"/>
    <p:sldId id="432" r:id="rId12"/>
    <p:sldId id="439" r:id="rId13"/>
    <p:sldId id="440" r:id="rId14"/>
    <p:sldId id="441" r:id="rId15"/>
    <p:sldId id="442" r:id="rId16"/>
    <p:sldId id="443" r:id="rId17"/>
    <p:sldId id="262" r:id="rId18"/>
    <p:sldId id="433" r:id="rId19"/>
    <p:sldId id="434" r:id="rId20"/>
    <p:sldId id="4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94"/>
  </p:normalViewPr>
  <p:slideViewPr>
    <p:cSldViewPr snapToGrid="0">
      <p:cViewPr varScale="1">
        <p:scale>
          <a:sx n="67" d="100"/>
          <a:sy n="67" d="100"/>
        </p:scale>
        <p:origin x="644" y="44"/>
      </p:cViewPr>
      <p:guideLst/>
    </p:cSldViewPr>
  </p:slideViewPr>
  <p:notesTextViewPr>
    <p:cViewPr>
      <p:scale>
        <a:sx n="1" d="1"/>
        <a:sy n="1" d="1"/>
      </p:scale>
      <p:origin x="0" y="0"/>
    </p:cViewPr>
  </p:notesTextViewPr>
  <p:sorterViewPr>
    <p:cViewPr varScale="1">
      <p:scale>
        <a:sx n="1" d="1"/>
        <a:sy n="1" d="1"/>
      </p:scale>
      <p:origin x="0" y="-3276"/>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6/23/2023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a:t>
            </a:fld>
            <a:endParaRPr lang="en-US"/>
          </a:p>
        </p:txBody>
      </p:sp>
    </p:spTree>
    <p:extLst>
      <p:ext uri="{BB962C8B-B14F-4D97-AF65-F5344CB8AC3E}">
        <p14:creationId xmlns:p14="http://schemas.microsoft.com/office/powerpoint/2010/main" val="1197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dirty="0"/>
                <a:t>Our history</a:t>
              </a:r>
            </a:p>
            <a:p>
              <a:pPr>
                <a:spcBef>
                  <a:spcPts val="300"/>
                </a:spcBef>
                <a:buSzPct val="100000"/>
              </a:pPr>
              <a:r>
                <a:rPr lang="en-US" sz="1000" dirty="0"/>
                <a:t>Born digital in 1999</a:t>
              </a:r>
            </a:p>
            <a:p>
              <a:pPr>
                <a:spcBef>
                  <a:spcPts val="300"/>
                </a:spcBef>
                <a:buSzPct val="100000"/>
              </a:pPr>
              <a:r>
                <a:rPr lang="en-US" sz="1000" dirty="0"/>
                <a:t>HQ. Orange County, CA</a:t>
              </a:r>
            </a:p>
            <a:p>
              <a:pPr>
                <a:spcBef>
                  <a:spcPts val="300"/>
                </a:spcBef>
                <a:buSzPct val="100000"/>
              </a:pPr>
              <a:r>
                <a:rPr lang="en-US" sz="1000" dirty="0"/>
                <a:t>29,000⁺ employees</a:t>
              </a:r>
            </a:p>
            <a:p>
              <a:pPr>
                <a:spcBef>
                  <a:spcPts val="300"/>
                </a:spcBef>
                <a:buSzPct val="100000"/>
              </a:pPr>
              <a:r>
                <a:rPr lang="en-US" sz="1000" dirty="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dirty="0"/>
                <a:t>Global presence</a:t>
              </a:r>
            </a:p>
            <a:p>
              <a:pPr>
                <a:spcBef>
                  <a:spcPts val="300"/>
                </a:spcBef>
                <a:buSzPct val="100000"/>
              </a:pPr>
              <a:r>
                <a:rPr lang="en-US" sz="1000" dirty="0"/>
                <a:t>30 countries</a:t>
              </a:r>
            </a:p>
            <a:p>
              <a:pPr>
                <a:spcBef>
                  <a:spcPts val="300"/>
                </a:spcBef>
                <a:buSzPct val="100000"/>
              </a:pPr>
              <a:r>
                <a:rPr lang="en-US" sz="1000" dirty="0"/>
                <a:t>79 offices worldwide</a:t>
              </a:r>
            </a:p>
            <a:p>
              <a:pPr>
                <a:spcBef>
                  <a:spcPts val="300"/>
                </a:spcBef>
                <a:buSzPct val="100000"/>
              </a:pPr>
              <a:r>
                <a:rPr lang="en-US" sz="1000" dirty="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t>Copyright © 2022 by UST Global Inc. All rights reserved.</a:t>
            </a:r>
          </a:p>
          <a:p>
            <a:pPr>
              <a:lnSpc>
                <a:spcPct val="100000"/>
              </a:lnSpc>
              <a:spcBef>
                <a:spcPts val="1200"/>
              </a:spcBef>
              <a:buSzPct val="100000"/>
            </a:pPr>
            <a:r>
              <a:rPr lang="en-US" dirty="0"/>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t>UST</a:t>
            </a:r>
            <a:r>
              <a:rPr lang="en-US" baseline="30000" dirty="0"/>
              <a:t>®</a:t>
            </a:r>
            <a:r>
              <a:rPr lang="en-US" dirty="0"/>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dirty="0"/>
              <a:t>AMERICAS</a:t>
            </a:r>
          </a:p>
          <a:p>
            <a:pPr>
              <a:lnSpc>
                <a:spcPct val="110000"/>
              </a:lnSpc>
              <a:buSzPct val="100000"/>
            </a:pPr>
            <a:r>
              <a:rPr lang="en-US" sz="1200" dirty="0"/>
              <a:t>Global HQ – Orange County, CA</a:t>
            </a:r>
          </a:p>
          <a:p>
            <a:pPr>
              <a:lnSpc>
                <a:spcPct val="110000"/>
              </a:lnSpc>
              <a:buSzPct val="100000"/>
            </a:pPr>
            <a:r>
              <a:rPr lang="en-US" sz="1200" dirty="0"/>
              <a:t>Bentonville, AR</a:t>
            </a:r>
          </a:p>
          <a:p>
            <a:pPr>
              <a:lnSpc>
                <a:spcPct val="110000"/>
              </a:lnSpc>
              <a:buSzPct val="100000"/>
            </a:pPr>
            <a:r>
              <a:rPr lang="en-US" sz="1200" dirty="0"/>
              <a:t>Chicago, IL</a:t>
            </a:r>
          </a:p>
          <a:p>
            <a:pPr>
              <a:lnSpc>
                <a:spcPct val="110000"/>
              </a:lnSpc>
              <a:buSzPct val="100000"/>
            </a:pPr>
            <a:r>
              <a:rPr lang="en-US" sz="1200" dirty="0"/>
              <a:t>Toronto</a:t>
            </a:r>
          </a:p>
          <a:p>
            <a:pPr>
              <a:lnSpc>
                <a:spcPct val="110000"/>
              </a:lnSpc>
              <a:buSzPct val="100000"/>
            </a:pPr>
            <a:r>
              <a:rPr lang="en-US" sz="1200" dirty="0"/>
              <a:t>Guadalajara</a:t>
            </a:r>
          </a:p>
          <a:p>
            <a:pPr>
              <a:lnSpc>
                <a:spcPct val="110000"/>
              </a:lnSpc>
              <a:buSzPct val="100000"/>
            </a:pPr>
            <a:r>
              <a:rPr lang="en-US" sz="1200" dirty="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ionic.io/resources/articles/micro-frontends-for-mobile-with-ionic-portal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DB62-7740-4015-9623-764DF9201FC5}"/>
              </a:ext>
            </a:extLst>
          </p:cNvPr>
          <p:cNvSpPr>
            <a:spLocks noGrp="1"/>
          </p:cNvSpPr>
          <p:nvPr>
            <p:ph type="ctrTitle"/>
          </p:nvPr>
        </p:nvSpPr>
        <p:spPr/>
        <p:txBody>
          <a:bodyPr/>
          <a:lstStyle/>
          <a:p>
            <a:r>
              <a:rPr lang="en-US" dirty="0"/>
              <a:t>MOBILE UI USING </a:t>
            </a:r>
            <a:br>
              <a:rPr lang="en-US" dirty="0"/>
            </a:br>
            <a:r>
              <a:rPr lang="en-US" dirty="0"/>
              <a:t>ANGULAR AND IONIC </a:t>
            </a:r>
          </a:p>
        </p:txBody>
      </p:sp>
      <p:sp>
        <p:nvSpPr>
          <p:cNvPr id="11" name="Text Placeholder 3">
            <a:extLst>
              <a:ext uri="{FF2B5EF4-FFF2-40B4-BE49-F238E27FC236}">
                <a16:creationId xmlns:a16="http://schemas.microsoft.com/office/drawing/2014/main" id="{436C3CF1-F21B-DB46-8DF3-194E00852FEE}"/>
              </a:ext>
            </a:extLst>
          </p:cNvPr>
          <p:cNvSpPr>
            <a:spLocks noGrp="1"/>
          </p:cNvSpPr>
          <p:nvPr>
            <p:ph type="body" sz="quarter" idx="10"/>
          </p:nvPr>
        </p:nvSpPr>
        <p:spPr/>
        <p:txBody>
          <a:bodyPr/>
          <a:lstStyle/>
          <a:p>
            <a:endParaRPr lang="en-US" dirty="0"/>
          </a:p>
          <a:p>
            <a:r>
              <a:rPr lang="en-US" dirty="0"/>
              <a:t>MEERA JAVAD[245217] &amp; SANKARI SURESH  [245108]</a:t>
            </a:r>
          </a:p>
          <a:p>
            <a:pPr lvl="1"/>
            <a:endParaRPr lang="en-US" dirty="0"/>
          </a:p>
        </p:txBody>
      </p:sp>
    </p:spTree>
    <p:extLst>
      <p:ext uri="{BB962C8B-B14F-4D97-AF65-F5344CB8AC3E}">
        <p14:creationId xmlns:p14="http://schemas.microsoft.com/office/powerpoint/2010/main" val="209037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code&#10;&#10;Description automatically generated with low confidence">
            <a:extLst>
              <a:ext uri="{FF2B5EF4-FFF2-40B4-BE49-F238E27FC236}">
                <a16:creationId xmlns:a16="http://schemas.microsoft.com/office/drawing/2014/main" id="{5E8D1F42-89E9-49E6-9757-5B06CC511E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01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code&#10;&#10;Description automatically generated with low confidence">
            <a:extLst>
              <a:ext uri="{FF2B5EF4-FFF2-40B4-BE49-F238E27FC236}">
                <a16:creationId xmlns:a16="http://schemas.microsoft.com/office/drawing/2014/main" id="{089523CA-45BA-4610-8E24-429B52DC8C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792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with low confidence">
            <a:extLst>
              <a:ext uri="{FF2B5EF4-FFF2-40B4-BE49-F238E27FC236}">
                <a16:creationId xmlns:a16="http://schemas.microsoft.com/office/drawing/2014/main" id="{E9B182F1-25CD-4D81-ABA2-A42918C518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845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with low confidence">
            <a:extLst>
              <a:ext uri="{FF2B5EF4-FFF2-40B4-BE49-F238E27FC236}">
                <a16:creationId xmlns:a16="http://schemas.microsoft.com/office/drawing/2014/main" id="{7567EE7A-24E3-4FE4-8A7F-2B80E75317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628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DF7F-07AB-5245-9FAE-660226E7192A}"/>
              </a:ext>
            </a:extLst>
          </p:cNvPr>
          <p:cNvSpPr>
            <a:spLocks noGrp="1"/>
          </p:cNvSpPr>
          <p:nvPr>
            <p:ph type="title"/>
          </p:nvPr>
        </p:nvSpPr>
        <p:spPr/>
        <p:txBody>
          <a:bodyPr/>
          <a:lstStyle/>
          <a:p>
            <a:r>
              <a:rPr lang="en-IN" dirty="0"/>
              <a:t>Advantages of using Ionic</a:t>
            </a:r>
            <a:endParaRPr lang="en-US" dirty="0"/>
          </a:p>
        </p:txBody>
      </p:sp>
      <p:sp>
        <p:nvSpPr>
          <p:cNvPr id="3" name="Content Placeholder 2">
            <a:extLst>
              <a:ext uri="{FF2B5EF4-FFF2-40B4-BE49-F238E27FC236}">
                <a16:creationId xmlns:a16="http://schemas.microsoft.com/office/drawing/2014/main" id="{46E76535-4ED6-5A41-8A6C-2FBD1BB28F69}"/>
              </a:ext>
            </a:extLst>
          </p:cNvPr>
          <p:cNvSpPr>
            <a:spLocks noGrp="1"/>
          </p:cNvSpPr>
          <p:nvPr>
            <p:ph sz="half" idx="1"/>
          </p:nvPr>
        </p:nvSpPr>
        <p:spPr>
          <a:xfrm>
            <a:off x="266369" y="1500491"/>
            <a:ext cx="7496092" cy="4251960"/>
          </a:xfrm>
        </p:spPr>
        <p:txBody>
          <a:bodyPr>
            <a:normAutofit/>
          </a:bodyPr>
          <a:lstStyle/>
          <a:p>
            <a:pPr algn="just"/>
            <a:r>
              <a:rPr lang="en-US" b="1" i="0" dirty="0">
                <a:solidFill>
                  <a:srgbClr val="333333"/>
                </a:solidFill>
                <a:effectLst/>
                <a:latin typeface="inter-bold"/>
              </a:rPr>
              <a:t>1. Easy to learn</a:t>
            </a:r>
            <a:endParaRPr lang="en-US" b="0" i="0" dirty="0">
              <a:solidFill>
                <a:srgbClr val="333333"/>
              </a:solidFill>
              <a:effectLst/>
              <a:latin typeface="inter-regular"/>
            </a:endParaRPr>
          </a:p>
          <a:p>
            <a:pPr algn="just"/>
            <a:r>
              <a:rPr lang="en-US" b="0" i="0" dirty="0">
                <a:solidFill>
                  <a:srgbClr val="333333"/>
                </a:solidFill>
                <a:effectLst/>
                <a:latin typeface="inter-regular"/>
              </a:rPr>
              <a:t>If the developer has a basic knowledge of CSS, HTML, or JavaScript frameworks, then learning and developing apps using the Ionic framework is very easy. It also allows for the development companies to switch to Ionic if their requirements and needs require hybrid application development.</a:t>
            </a:r>
          </a:p>
          <a:p>
            <a:pPr algn="just"/>
            <a:r>
              <a:rPr lang="en-US" b="1" i="0" dirty="0">
                <a:solidFill>
                  <a:srgbClr val="333333"/>
                </a:solidFill>
                <a:effectLst/>
                <a:latin typeface="inter-bold"/>
              </a:rPr>
              <a:t>2. Easy documentation</a:t>
            </a:r>
            <a:endParaRPr lang="en-US" b="0" i="0" dirty="0">
              <a:solidFill>
                <a:srgbClr val="333333"/>
              </a:solidFill>
              <a:effectLst/>
              <a:latin typeface="inter-regular"/>
            </a:endParaRPr>
          </a:p>
          <a:p>
            <a:pPr algn="just"/>
            <a:r>
              <a:rPr lang="en-US" b="0" i="0" dirty="0">
                <a:solidFill>
                  <a:srgbClr val="333333"/>
                </a:solidFill>
                <a:effectLst/>
                <a:latin typeface="inter-regular"/>
              </a:rPr>
              <a:t>Ionic provides very good and well-structured documentation. The official documentation covered most of the things required for the developers.</a:t>
            </a:r>
          </a:p>
          <a:p>
            <a:pPr algn="just"/>
            <a:r>
              <a:rPr lang="en-US" b="1" i="0" dirty="0">
                <a:solidFill>
                  <a:srgbClr val="333333"/>
                </a:solidFill>
                <a:effectLst/>
                <a:latin typeface="inter-bold"/>
              </a:rPr>
              <a:t>3. Cross-platform</a:t>
            </a:r>
            <a:endParaRPr lang="en-US" b="0" i="0" dirty="0">
              <a:solidFill>
                <a:srgbClr val="333333"/>
              </a:solidFill>
              <a:effectLst/>
              <a:latin typeface="inter-regular"/>
            </a:endParaRPr>
          </a:p>
          <a:p>
            <a:pPr algn="just"/>
            <a:r>
              <a:rPr lang="en-US" b="0" i="0" dirty="0">
                <a:solidFill>
                  <a:srgbClr val="333333"/>
                </a:solidFill>
                <a:effectLst/>
                <a:latin typeface="inter-regular"/>
              </a:rPr>
              <a:t>The ionic application can deploy on multiple platforms such as native iOS, Android, Desktop, and the web, all with one codebase. These applications can write once and runs everywhere.</a:t>
            </a:r>
          </a:p>
          <a:p>
            <a:pPr marL="0" indent="0" rtl="0">
              <a:buNone/>
            </a:pPr>
            <a:endParaRPr lang="en-US" dirty="0"/>
          </a:p>
        </p:txBody>
      </p:sp>
      <p:pic>
        <p:nvPicPr>
          <p:cNvPr id="5" name="Picture 2" descr="What is Ionic Framework">
            <a:extLst>
              <a:ext uri="{FF2B5EF4-FFF2-40B4-BE49-F238E27FC236}">
                <a16:creationId xmlns:a16="http://schemas.microsoft.com/office/drawing/2014/main" id="{0FBEFFF8-327B-4088-87D8-0E520B1614E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96250" y="1439545"/>
            <a:ext cx="4095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0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DF7F-07AB-5245-9FAE-660226E7192A}"/>
              </a:ext>
            </a:extLst>
          </p:cNvPr>
          <p:cNvSpPr>
            <a:spLocks noGrp="1"/>
          </p:cNvSpPr>
          <p:nvPr>
            <p:ph type="title"/>
          </p:nvPr>
        </p:nvSpPr>
        <p:spPr/>
        <p:txBody>
          <a:bodyPr/>
          <a:lstStyle/>
          <a:p>
            <a:r>
              <a:rPr lang="en-IN" dirty="0"/>
              <a:t>Disadvantages of using Ionic</a:t>
            </a:r>
            <a:endParaRPr lang="en-US" dirty="0"/>
          </a:p>
        </p:txBody>
      </p:sp>
      <p:sp>
        <p:nvSpPr>
          <p:cNvPr id="3" name="Content Placeholder 2">
            <a:extLst>
              <a:ext uri="{FF2B5EF4-FFF2-40B4-BE49-F238E27FC236}">
                <a16:creationId xmlns:a16="http://schemas.microsoft.com/office/drawing/2014/main" id="{46E76535-4ED6-5A41-8A6C-2FBD1BB28F69}"/>
              </a:ext>
            </a:extLst>
          </p:cNvPr>
          <p:cNvSpPr>
            <a:spLocks noGrp="1"/>
          </p:cNvSpPr>
          <p:nvPr>
            <p:ph sz="half" idx="1"/>
          </p:nvPr>
        </p:nvSpPr>
        <p:spPr>
          <a:xfrm>
            <a:off x="365760" y="1371600"/>
            <a:ext cx="6611510" cy="4709160"/>
          </a:xfrm>
        </p:spPr>
        <p:txBody>
          <a:bodyPr>
            <a:normAutofit lnSpcReduction="10000"/>
          </a:bodyPr>
          <a:lstStyle/>
          <a:p>
            <a:pPr marL="0" indent="0" algn="just">
              <a:buNone/>
            </a:pPr>
            <a:r>
              <a:rPr lang="en-US" sz="1600" b="1" i="0" dirty="0">
                <a:solidFill>
                  <a:srgbClr val="333333"/>
                </a:solidFill>
                <a:effectLst/>
              </a:rPr>
              <a:t>1. Performance</a:t>
            </a:r>
            <a:endParaRPr lang="en-US" sz="1600" b="0" i="0" dirty="0">
              <a:solidFill>
                <a:srgbClr val="333333"/>
              </a:solidFill>
              <a:effectLst/>
            </a:endParaRPr>
          </a:p>
          <a:p>
            <a:pPr marL="0" indent="0" algn="just">
              <a:buNone/>
            </a:pPr>
            <a:r>
              <a:rPr lang="en-US" sz="1600" b="0" i="0" dirty="0">
                <a:solidFill>
                  <a:srgbClr val="333333"/>
                </a:solidFill>
                <a:effectLst/>
              </a:rPr>
              <a:t>The performance of the Ionic application is not as good as compared to native mobile applications. However, the performance gap is not noticeable for most of the average users.</a:t>
            </a:r>
          </a:p>
          <a:p>
            <a:pPr marL="0" indent="0" algn="just">
              <a:buNone/>
            </a:pPr>
            <a:endParaRPr lang="en-US" sz="1600" b="0" i="0" dirty="0">
              <a:solidFill>
                <a:srgbClr val="333333"/>
              </a:solidFill>
              <a:effectLst/>
            </a:endParaRPr>
          </a:p>
          <a:p>
            <a:pPr marL="0" indent="0" algn="just">
              <a:buNone/>
            </a:pPr>
            <a:r>
              <a:rPr lang="en-US" sz="1600" b="1" i="0" dirty="0">
                <a:solidFill>
                  <a:srgbClr val="333333"/>
                </a:solidFill>
                <a:effectLst/>
              </a:rPr>
              <a:t>2. Security</a:t>
            </a:r>
            <a:endParaRPr lang="en-US" sz="1600" b="0" i="0" dirty="0">
              <a:solidFill>
                <a:srgbClr val="333333"/>
              </a:solidFill>
              <a:effectLst/>
            </a:endParaRPr>
          </a:p>
          <a:p>
            <a:pPr marL="0" indent="0" algn="just">
              <a:buNone/>
            </a:pPr>
            <a:r>
              <a:rPr lang="en-US" sz="1600" b="0" i="0" dirty="0">
                <a:solidFill>
                  <a:srgbClr val="333333"/>
                </a:solidFill>
                <a:effectLst/>
              </a:rPr>
              <a:t>The app developed with the Ionic framework may not provide as much security as a native application. For example, if you are developing a financial app, e.g., the app for a bank, the Ionic framework is not recommended.</a:t>
            </a:r>
          </a:p>
          <a:p>
            <a:pPr marL="0" indent="0" algn="just">
              <a:buNone/>
            </a:pPr>
            <a:endParaRPr lang="en-US" sz="1600" b="0" i="0" dirty="0">
              <a:solidFill>
                <a:srgbClr val="333333"/>
              </a:solidFill>
              <a:effectLst/>
            </a:endParaRPr>
          </a:p>
          <a:p>
            <a:pPr marL="0" indent="0" algn="just">
              <a:buNone/>
            </a:pPr>
            <a:r>
              <a:rPr lang="en-US" sz="1600" b="1" i="0" dirty="0">
                <a:solidFill>
                  <a:srgbClr val="333333"/>
                </a:solidFill>
                <a:effectLst/>
              </a:rPr>
              <a:t>3. Limited native functionality</a:t>
            </a:r>
            <a:endParaRPr lang="en-US" sz="1600" b="0" i="0" dirty="0">
              <a:solidFill>
                <a:srgbClr val="333333"/>
              </a:solidFill>
              <a:effectLst/>
            </a:endParaRPr>
          </a:p>
          <a:p>
            <a:pPr marL="0" indent="0" algn="just">
              <a:buNone/>
            </a:pPr>
            <a:r>
              <a:rPr lang="en-US" sz="1600" b="0" i="0" dirty="0">
                <a:solidFill>
                  <a:srgbClr val="333333"/>
                </a:solidFill>
                <a:effectLst/>
              </a:rPr>
              <a:t>There are some native functions may not be available in the Ionic framework. In such a case, you need to develop the plugin to fulfill that function yourself. However, there are many plugins available to cover most of the native functionalities.</a:t>
            </a:r>
          </a:p>
          <a:p>
            <a:pPr rtl="0">
              <a:buFont typeface="Arial" panose="020B0604020202020204" pitchFamily="34" charset="0"/>
              <a:buChar char="•"/>
            </a:pPr>
            <a:endParaRPr lang="en-US" dirty="0"/>
          </a:p>
        </p:txBody>
      </p:sp>
      <p:pic>
        <p:nvPicPr>
          <p:cNvPr id="2050" name="Picture 2" descr="What is Ionic Framework">
            <a:extLst>
              <a:ext uri="{FF2B5EF4-FFF2-40B4-BE49-F238E27FC236}">
                <a16:creationId xmlns:a16="http://schemas.microsoft.com/office/drawing/2014/main" id="{3D7B9300-B109-4ADB-90EB-7B100583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7722" y="1669774"/>
            <a:ext cx="4327322" cy="373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8222B3-03A9-4185-BD8B-A05ADD504E4D}"/>
              </a:ext>
            </a:extLst>
          </p:cNvPr>
          <p:cNvSpPr txBox="1"/>
          <p:nvPr/>
        </p:nvSpPr>
        <p:spPr>
          <a:xfrm>
            <a:off x="599661" y="1343154"/>
            <a:ext cx="10992678" cy="3139321"/>
          </a:xfrm>
          <a:prstGeom prst="rect">
            <a:avLst/>
          </a:prstGeom>
          <a:noFill/>
        </p:spPr>
        <p:txBody>
          <a:bodyPr wrap="square">
            <a:spAutoFit/>
          </a:bodyPr>
          <a:lstStyle/>
          <a:p>
            <a:pPr algn="just"/>
            <a:r>
              <a:rPr lang="en-US" b="1" i="0" dirty="0">
                <a:solidFill>
                  <a:srgbClr val="333333"/>
                </a:solidFill>
                <a:effectLst/>
              </a:rPr>
              <a:t>4. Not good for video game</a:t>
            </a:r>
            <a:endParaRPr lang="en-US" b="0" i="0" dirty="0">
              <a:solidFill>
                <a:srgbClr val="333333"/>
              </a:solidFill>
              <a:effectLst/>
            </a:endParaRPr>
          </a:p>
          <a:p>
            <a:pPr algn="just"/>
            <a:r>
              <a:rPr lang="en-US" b="0" i="0" dirty="0">
                <a:solidFill>
                  <a:srgbClr val="333333"/>
                </a:solidFill>
                <a:effectLst/>
              </a:rPr>
              <a:t>Ionic framework is not perfect for high-end graphics-dependent applications or video games.</a:t>
            </a:r>
          </a:p>
          <a:p>
            <a:pPr algn="just"/>
            <a:endParaRPr lang="en-US" b="0" i="0" dirty="0">
              <a:solidFill>
                <a:srgbClr val="333333"/>
              </a:solidFill>
              <a:effectLst/>
            </a:endParaRPr>
          </a:p>
          <a:p>
            <a:pPr algn="just"/>
            <a:r>
              <a:rPr lang="en-US" b="1" i="0" dirty="0">
                <a:solidFill>
                  <a:srgbClr val="333333"/>
                </a:solidFill>
                <a:effectLst/>
              </a:rPr>
              <a:t>5. Need for specialists</a:t>
            </a:r>
            <a:endParaRPr lang="en-US" b="0" i="0" dirty="0">
              <a:solidFill>
                <a:srgbClr val="333333"/>
              </a:solidFill>
              <a:effectLst/>
            </a:endParaRPr>
          </a:p>
          <a:p>
            <a:pPr algn="just"/>
            <a:r>
              <a:rPr lang="en-US" b="0" i="0" dirty="0">
                <a:solidFill>
                  <a:srgbClr val="333333"/>
                </a:solidFill>
                <a:effectLst/>
              </a:rPr>
              <a:t>JavaScript can be tricky to learn. So, there is a need for someone who can not only "do" JS, but also have deep knowledge of advanced libraries and technologies including Angular, Cordova, Ionic, etc.</a:t>
            </a:r>
          </a:p>
          <a:p>
            <a:pPr algn="just"/>
            <a:endParaRPr lang="en-US" dirty="0">
              <a:solidFill>
                <a:srgbClr val="333333"/>
              </a:solidFill>
            </a:endParaRPr>
          </a:p>
          <a:p>
            <a:pPr algn="just"/>
            <a:endParaRPr lang="en-US" b="0" i="0" dirty="0">
              <a:solidFill>
                <a:srgbClr val="333333"/>
              </a:solidFill>
              <a:effectLst/>
            </a:endParaRPr>
          </a:p>
          <a:p>
            <a:pPr algn="just"/>
            <a:r>
              <a:rPr lang="en-US" b="1" i="0" dirty="0">
                <a:solidFill>
                  <a:srgbClr val="333333"/>
                </a:solidFill>
                <a:effectLst/>
              </a:rPr>
              <a:t>6. Early adopter risk</a:t>
            </a:r>
            <a:endParaRPr lang="en-US" b="0" i="0" dirty="0">
              <a:solidFill>
                <a:srgbClr val="333333"/>
              </a:solidFill>
              <a:effectLst/>
            </a:endParaRPr>
          </a:p>
          <a:p>
            <a:pPr algn="just"/>
            <a:r>
              <a:rPr lang="en-US" b="0" i="0" dirty="0">
                <a:solidFill>
                  <a:srgbClr val="333333"/>
                </a:solidFill>
                <a:effectLst/>
              </a:rPr>
              <a:t>Ionic technology is still in development. It regularly keeps changing its support and standard, and its libraries can be completely rewritten at any time.</a:t>
            </a:r>
          </a:p>
        </p:txBody>
      </p:sp>
    </p:spTree>
    <p:extLst>
      <p:ext uri="{BB962C8B-B14F-4D97-AF65-F5344CB8AC3E}">
        <p14:creationId xmlns:p14="http://schemas.microsoft.com/office/powerpoint/2010/main" val="36676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a:lstStyle/>
          <a:p>
            <a:br>
              <a:rPr lang="en-US" dirty="0"/>
            </a:br>
            <a:r>
              <a:rPr lang="en-US" dirty="0"/>
              <a:t>Developing Mobile Apps with Angular and Ionic</a:t>
            </a:r>
            <a:br>
              <a:rPr lang="en-US" dirty="0"/>
            </a:br>
            <a:endParaRPr lang="en-US" sz="2400" b="0" dirty="0"/>
          </a:p>
        </p:txBody>
      </p:sp>
      <p:sp>
        <p:nvSpPr>
          <p:cNvPr id="3" name="Content Placeholder 2">
            <a:extLst>
              <a:ext uri="{FF2B5EF4-FFF2-40B4-BE49-F238E27FC236}">
                <a16:creationId xmlns:a16="http://schemas.microsoft.com/office/drawing/2014/main" id="{F367E80B-4AFD-0740-84F0-3356AEDB81C2}"/>
              </a:ext>
            </a:extLst>
          </p:cNvPr>
          <p:cNvSpPr>
            <a:spLocks noGrp="1"/>
          </p:cNvSpPr>
          <p:nvPr>
            <p:ph idx="1"/>
          </p:nvPr>
        </p:nvSpPr>
        <p:spPr>
          <a:xfrm>
            <a:off x="365760" y="1828800"/>
            <a:ext cx="8503920" cy="4251960"/>
          </a:xfrm>
        </p:spPr>
        <p:txBody>
          <a:bodyPr>
            <a:normAutofit/>
          </a:bodyPr>
          <a:lstStyle/>
          <a:p>
            <a:pPr rtl="0">
              <a:buFont typeface="Arial" panose="020B0604020202020204" pitchFamily="34" charset="0"/>
              <a:buChar char="•"/>
            </a:pPr>
            <a:r>
              <a:rPr lang="en-US" dirty="0"/>
              <a:t>Mobile app development is rapidly growing, and businesses are looking for efficient frameworks to build high-quality apps.</a:t>
            </a:r>
          </a:p>
          <a:p>
            <a:pPr rtl="0">
              <a:buFont typeface="Arial" panose="020B0604020202020204" pitchFamily="34" charset="0"/>
              <a:buChar char="•"/>
            </a:pPr>
            <a:r>
              <a:rPr lang="en-US" dirty="0"/>
              <a:t>Angular and Ionic offer a powerful combination for creating cross-platform mobile apps with a native look and feel.</a:t>
            </a:r>
          </a:p>
          <a:p>
            <a:pPr rtl="0">
              <a:buFont typeface="Arial" panose="020B0604020202020204" pitchFamily="34" charset="0"/>
              <a:buChar char="•"/>
            </a:pPr>
            <a:r>
              <a:rPr lang="en-US" dirty="0"/>
              <a:t>This presentation will explore the benefits of using Angular and Ionic and provide a step-by-step guide to building a mobile app.</a:t>
            </a:r>
          </a:p>
        </p:txBody>
      </p:sp>
    </p:spTree>
    <p:extLst>
      <p:ext uri="{BB962C8B-B14F-4D97-AF65-F5344CB8AC3E}">
        <p14:creationId xmlns:p14="http://schemas.microsoft.com/office/powerpoint/2010/main" val="31368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a:lstStyle/>
          <a:p>
            <a:r>
              <a:rPr lang="en-US" dirty="0"/>
              <a:t>What is Ionic?</a:t>
            </a:r>
            <a:br>
              <a:rPr lang="en-US" dirty="0"/>
            </a:br>
            <a:endParaRPr lang="en-US" sz="2400" b="0" dirty="0"/>
          </a:p>
        </p:txBody>
      </p:sp>
      <p:sp>
        <p:nvSpPr>
          <p:cNvPr id="4" name="TextBox 3">
            <a:extLst>
              <a:ext uri="{FF2B5EF4-FFF2-40B4-BE49-F238E27FC236}">
                <a16:creationId xmlns:a16="http://schemas.microsoft.com/office/drawing/2014/main" id="{F5F5C8BB-6B2C-44CD-B570-0616AE5B8896}"/>
              </a:ext>
            </a:extLst>
          </p:cNvPr>
          <p:cNvSpPr txBox="1"/>
          <p:nvPr/>
        </p:nvSpPr>
        <p:spPr>
          <a:xfrm>
            <a:off x="365760" y="1280160"/>
            <a:ext cx="11654227" cy="4782710"/>
          </a:xfrm>
          <a:prstGeom prst="rect">
            <a:avLst/>
          </a:prstGeom>
          <a:noFill/>
        </p:spPr>
        <p:txBody>
          <a:bodyPr wrap="square" lIns="0" tIns="0" rIns="0" bIns="0" rtlCol="0">
            <a:noAutofit/>
          </a:bodyPr>
          <a:lstStyle/>
          <a:p>
            <a:pPr marL="182880" indent="-182880">
              <a:lnSpc>
                <a:spcPct val="100000"/>
              </a:lnSpc>
              <a:spcBef>
                <a:spcPts val="1200"/>
              </a:spcBef>
              <a:buSzPct val="100000"/>
              <a:buFont typeface="Arial"/>
              <a:buChar char="•"/>
            </a:pPr>
            <a:r>
              <a:rPr lang="en-US" sz="1600" b="0" i="0" dirty="0">
                <a:effectLst/>
              </a:rPr>
              <a:t>It is an open source mobile UI toolkit for building modern, high quality cross-platform mobile apps from a single code base in Angular, React or Vue.</a:t>
            </a:r>
          </a:p>
          <a:p>
            <a:pPr>
              <a:lnSpc>
                <a:spcPct val="100000"/>
              </a:lnSpc>
              <a:spcBef>
                <a:spcPts val="1200"/>
              </a:spcBef>
              <a:buSzPct val="100000"/>
            </a:pPr>
            <a:endParaRPr lang="en-US" sz="1600" b="0" i="0" dirty="0">
              <a:effectLst/>
            </a:endParaRPr>
          </a:p>
          <a:p>
            <a:pPr marL="285750" indent="-285750" algn="l">
              <a:buFont typeface="Arial" panose="020B0604020202020204" pitchFamily="34" charset="0"/>
              <a:buChar char="•"/>
            </a:pPr>
            <a:r>
              <a:rPr lang="en-US" sz="1600" b="1" i="0" dirty="0">
                <a:effectLst/>
              </a:rPr>
              <a:t>Ionic Capacitor </a:t>
            </a:r>
            <a:r>
              <a:rPr lang="en-US" sz="1600" b="0" i="0" dirty="0">
                <a:effectLst/>
              </a:rPr>
              <a:t>is a cross-platform native bridge that allows you to turn any web project into a native iOS or Android mobile application. Capacitor enables easy access to common device features, using basic JavaScript, with complete access to the native operating system when you need it.</a:t>
            </a:r>
          </a:p>
          <a:p>
            <a:pPr algn="l"/>
            <a:endParaRPr lang="en-US" sz="1600" b="0" i="0" dirty="0">
              <a:effectLst/>
            </a:endParaRPr>
          </a:p>
          <a:p>
            <a:pPr marL="285750" indent="-285750" algn="l">
              <a:buFont typeface="Arial" panose="020B0604020202020204" pitchFamily="34" charset="0"/>
              <a:buChar char="•"/>
            </a:pPr>
            <a:r>
              <a:rPr lang="en-US" sz="1600" b="1" i="0" dirty="0">
                <a:effectLst/>
              </a:rPr>
              <a:t>Ionic Framework </a:t>
            </a:r>
            <a:r>
              <a:rPr lang="en-US" sz="1600" b="0" i="0" dirty="0">
                <a:effectLst/>
              </a:rPr>
              <a:t>extends Capacitor by providing a rich library of mobile-optimized UI components—plus mobile routing, navigation, gestures, and animations. Ionic Framework works with specific JavaScript frameworks, including React, Angular, and Vue. If you’re familiar with any of these JS frameworks, you’ll feel right at home.</a:t>
            </a:r>
          </a:p>
          <a:p>
            <a:pPr algn="l"/>
            <a:endParaRPr lang="en-US" sz="1600" b="1" i="0" dirty="0">
              <a:effectLst/>
            </a:endParaRPr>
          </a:p>
          <a:p>
            <a:pPr marL="285750" indent="-285750" algn="l">
              <a:buFont typeface="Arial" panose="020B0604020202020204" pitchFamily="34" charset="0"/>
              <a:buChar char="•"/>
            </a:pPr>
            <a:r>
              <a:rPr lang="en-US" sz="1600" b="1" i="0" dirty="0">
                <a:effectLst/>
              </a:rPr>
              <a:t>Ionic Portals </a:t>
            </a:r>
            <a:r>
              <a:rPr lang="en-US" sz="1600" b="0" i="0" dirty="0">
                <a:effectLst/>
              </a:rPr>
              <a:t>supports the creation of mobile micro frontends that can be deployed to any existing native mobile applications, including apps built with Swift, Kotlin, React Native, and more. Portals is primarily used by enterprises to </a:t>
            </a:r>
            <a:r>
              <a:rPr lang="en-US" sz="1600" b="0" i="0" dirty="0">
                <a:effectLst/>
                <a:hlinkClick r:id="rId2"/>
              </a:rPr>
              <a:t>scale development</a:t>
            </a:r>
            <a:r>
              <a:rPr lang="en-US" sz="1600" b="0" i="0" dirty="0">
                <a:effectLst/>
              </a:rPr>
              <a:t> by allowing multiple teams to build, test, and ship in parallel, or to deploy a single micro app across multiple applications.</a:t>
            </a:r>
          </a:p>
          <a:p>
            <a:pPr marL="182880" indent="-182880">
              <a:lnSpc>
                <a:spcPct val="100000"/>
              </a:lnSpc>
              <a:spcBef>
                <a:spcPts val="1200"/>
              </a:spcBef>
              <a:buSzPct val="100000"/>
              <a:buFont typeface="Arial"/>
              <a:buChar char="•"/>
            </a:pPr>
            <a:endParaRPr lang="en-IN" sz="1800" dirty="0"/>
          </a:p>
        </p:txBody>
      </p:sp>
    </p:spTree>
    <p:extLst>
      <p:ext uri="{BB962C8B-B14F-4D97-AF65-F5344CB8AC3E}">
        <p14:creationId xmlns:p14="http://schemas.microsoft.com/office/powerpoint/2010/main" val="8494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mobile phone&#10;&#10;Description automatically generated">
            <a:extLst>
              <a:ext uri="{FF2B5EF4-FFF2-40B4-BE49-F238E27FC236}">
                <a16:creationId xmlns:a16="http://schemas.microsoft.com/office/drawing/2014/main" id="{3E824917-D97F-4249-8A1C-79D152537769}"/>
              </a:ext>
            </a:extLst>
          </p:cNvPr>
          <p:cNvPicPr>
            <a:picLocks noChangeAspect="1"/>
          </p:cNvPicPr>
          <p:nvPr/>
        </p:nvPicPr>
        <p:blipFill rotWithShape="1">
          <a:blip r:embed="rId2"/>
          <a:srcRect b="6250"/>
          <a:stretch/>
        </p:blipFill>
        <p:spPr>
          <a:xfrm>
            <a:off x="20" y="10"/>
            <a:ext cx="12191980" cy="6857990"/>
          </a:xfrm>
          <a:prstGeom prst="rect">
            <a:avLst/>
          </a:prstGeom>
          <a:noFill/>
        </p:spPr>
      </p:pic>
    </p:spTree>
    <p:extLst>
      <p:ext uri="{BB962C8B-B14F-4D97-AF65-F5344CB8AC3E}">
        <p14:creationId xmlns:p14="http://schemas.microsoft.com/office/powerpoint/2010/main" val="25151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software, multimedia software&#10;&#10;Description automatically generated">
            <a:extLst>
              <a:ext uri="{FF2B5EF4-FFF2-40B4-BE49-F238E27FC236}">
                <a16:creationId xmlns:a16="http://schemas.microsoft.com/office/drawing/2014/main" id="{94CFB27B-13C8-4289-8288-93A4EA9BEA38}"/>
              </a:ext>
            </a:extLst>
          </p:cNvPr>
          <p:cNvPicPr>
            <a:picLocks noChangeAspect="1"/>
          </p:cNvPicPr>
          <p:nvPr/>
        </p:nvPicPr>
        <p:blipFill rotWithShape="1">
          <a:blip r:embed="rId2"/>
          <a:srcRect b="3434"/>
          <a:stretch/>
        </p:blipFill>
        <p:spPr>
          <a:xfrm>
            <a:off x="20" y="10"/>
            <a:ext cx="12191980" cy="6857990"/>
          </a:xfrm>
          <a:prstGeom prst="rect">
            <a:avLst/>
          </a:prstGeom>
          <a:noFill/>
        </p:spPr>
      </p:pic>
    </p:spTree>
    <p:extLst>
      <p:ext uri="{BB962C8B-B14F-4D97-AF65-F5344CB8AC3E}">
        <p14:creationId xmlns:p14="http://schemas.microsoft.com/office/powerpoint/2010/main" val="420828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obile phone, screenshot, communication device&#10;&#10;Description automatically generated">
            <a:extLst>
              <a:ext uri="{FF2B5EF4-FFF2-40B4-BE49-F238E27FC236}">
                <a16:creationId xmlns:a16="http://schemas.microsoft.com/office/drawing/2014/main" id="{EA24C081-B1CF-4122-A58B-F685C110F2BC}"/>
              </a:ext>
            </a:extLst>
          </p:cNvPr>
          <p:cNvPicPr>
            <a:picLocks noChangeAspect="1"/>
          </p:cNvPicPr>
          <p:nvPr/>
        </p:nvPicPr>
        <p:blipFill rotWithShape="1">
          <a:blip r:embed="rId2"/>
          <a:srcRect b="12451"/>
          <a:stretch/>
        </p:blipFill>
        <p:spPr>
          <a:xfrm>
            <a:off x="20" y="10"/>
            <a:ext cx="12191980" cy="6857990"/>
          </a:xfrm>
          <a:prstGeom prst="rect">
            <a:avLst/>
          </a:prstGeom>
          <a:noFill/>
        </p:spPr>
      </p:pic>
    </p:spTree>
    <p:extLst>
      <p:ext uri="{BB962C8B-B14F-4D97-AF65-F5344CB8AC3E}">
        <p14:creationId xmlns:p14="http://schemas.microsoft.com/office/powerpoint/2010/main" val="26844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5FD5B59-18F6-468D-8F7D-FF17C9308D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53473" y="268356"/>
            <a:ext cx="3070202" cy="64604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F25929-4EF9-4EB3-9009-291F5477E3B3}"/>
              </a:ext>
            </a:extLst>
          </p:cNvPr>
          <p:cNvSpPr txBox="1"/>
          <p:nvPr/>
        </p:nvSpPr>
        <p:spPr>
          <a:xfrm>
            <a:off x="5854148" y="795130"/>
            <a:ext cx="5480118" cy="1262270"/>
          </a:xfrm>
          <a:prstGeom prst="rect">
            <a:avLst/>
          </a:prstGeom>
          <a:noFill/>
        </p:spPr>
        <p:txBody>
          <a:bodyPr wrap="square" lIns="0" tIns="0" rIns="0" bIns="0" rtlCol="0">
            <a:noAutofit/>
          </a:bodyPr>
          <a:lstStyle/>
          <a:p>
            <a:pPr>
              <a:lnSpc>
                <a:spcPct val="100000"/>
              </a:lnSpc>
              <a:spcBef>
                <a:spcPts val="1200"/>
              </a:spcBef>
              <a:buSzPct val="100000"/>
            </a:pPr>
            <a:r>
              <a:rPr lang="en-US" sz="3200" b="1" dirty="0"/>
              <a:t>Pull to refresh</a:t>
            </a:r>
            <a:endParaRPr lang="en-IN" sz="3200" b="1" dirty="0"/>
          </a:p>
        </p:txBody>
      </p:sp>
      <p:sp>
        <p:nvSpPr>
          <p:cNvPr id="10" name="TextBox 9">
            <a:extLst>
              <a:ext uri="{FF2B5EF4-FFF2-40B4-BE49-F238E27FC236}">
                <a16:creationId xmlns:a16="http://schemas.microsoft.com/office/drawing/2014/main" id="{93E82E30-7CA5-46FD-94C8-CE97DAA675B8}"/>
              </a:ext>
            </a:extLst>
          </p:cNvPr>
          <p:cNvSpPr txBox="1"/>
          <p:nvPr/>
        </p:nvSpPr>
        <p:spPr>
          <a:xfrm>
            <a:off x="5236610" y="2057400"/>
            <a:ext cx="6097656" cy="923330"/>
          </a:xfrm>
          <a:prstGeom prst="rect">
            <a:avLst/>
          </a:prstGeom>
          <a:noFill/>
        </p:spPr>
        <p:txBody>
          <a:bodyPr wrap="square">
            <a:spAutoFit/>
          </a:bodyPr>
          <a:lstStyle/>
          <a:p>
            <a:r>
              <a:rPr lang="en-IN" b="0" i="0" dirty="0">
                <a:effectLst/>
                <a:latin typeface="Courier New" panose="02070309020205020404" pitchFamily="49" charset="0"/>
              </a:rPr>
              <a:t>&lt;ion-content on-refresh="</a:t>
            </a:r>
            <a:r>
              <a:rPr lang="en-IN" b="0" i="0" dirty="0" err="1">
                <a:effectLst/>
                <a:latin typeface="Courier New" panose="02070309020205020404" pitchFamily="49" charset="0"/>
              </a:rPr>
              <a:t>refreshData</a:t>
            </a:r>
            <a:r>
              <a:rPr lang="en-IN" b="0" i="0" dirty="0">
                <a:effectLst/>
                <a:latin typeface="Courier New" panose="02070309020205020404" pitchFamily="49" charset="0"/>
              </a:rPr>
              <a:t>()"&gt; &lt;ion-refresher&gt;&lt;/ion-refresher&gt; &lt;!-- content --&gt; &lt;/ion-content&gt;</a:t>
            </a:r>
            <a:endParaRPr lang="en-IN" dirty="0"/>
          </a:p>
        </p:txBody>
      </p:sp>
    </p:spTree>
    <p:extLst>
      <p:ext uri="{BB962C8B-B14F-4D97-AF65-F5344CB8AC3E}">
        <p14:creationId xmlns:p14="http://schemas.microsoft.com/office/powerpoint/2010/main" val="228068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157039" y="-137160"/>
            <a:ext cx="11457432" cy="914400"/>
          </a:xfrm>
        </p:spPr>
        <p:txBody>
          <a:bodyPr/>
          <a:lstStyle/>
          <a:p>
            <a:br>
              <a:rPr lang="en-US" dirty="0"/>
            </a:br>
            <a:r>
              <a:rPr lang="en-US" dirty="0"/>
              <a:t>To do list app example </a:t>
            </a:r>
            <a:br>
              <a:rPr lang="en-US" dirty="0"/>
            </a:br>
            <a:endParaRPr lang="en-US" sz="2400" b="0" dirty="0"/>
          </a:p>
        </p:txBody>
      </p:sp>
      <p:sp>
        <p:nvSpPr>
          <p:cNvPr id="3" name="Content Placeholder 2">
            <a:extLst>
              <a:ext uri="{FF2B5EF4-FFF2-40B4-BE49-F238E27FC236}">
                <a16:creationId xmlns:a16="http://schemas.microsoft.com/office/drawing/2014/main" id="{F367E80B-4AFD-0740-84F0-3356AEDB81C2}"/>
              </a:ext>
            </a:extLst>
          </p:cNvPr>
          <p:cNvSpPr>
            <a:spLocks noGrp="1"/>
          </p:cNvSpPr>
          <p:nvPr>
            <p:ph idx="1"/>
          </p:nvPr>
        </p:nvSpPr>
        <p:spPr>
          <a:xfrm>
            <a:off x="257953" y="1162877"/>
            <a:ext cx="11457431" cy="4750905"/>
          </a:xfrm>
        </p:spPr>
        <p:txBody>
          <a:bodyPr>
            <a:normAutofit lnSpcReduction="10000"/>
          </a:bodyPr>
          <a:lstStyle/>
          <a:p>
            <a:pPr marL="342900" indent="-342900" rtl="0">
              <a:buFont typeface="+mj-lt"/>
              <a:buAutoNum type="arabicPeriod"/>
            </a:pPr>
            <a:r>
              <a:rPr lang="en-US" dirty="0"/>
              <a:t>Generate a New Ionic project:  Run the following command for this,</a:t>
            </a:r>
          </a:p>
          <a:p>
            <a:pPr marL="0" indent="0" rtl="0">
              <a:buNone/>
            </a:pPr>
            <a:r>
              <a:rPr lang="en-US" b="1" dirty="0"/>
              <a:t>       </a:t>
            </a:r>
            <a:r>
              <a:rPr lang="en-IN" b="1" i="0" dirty="0">
                <a:effectLst/>
              </a:rPr>
              <a:t>ionic start ionic-</a:t>
            </a:r>
            <a:r>
              <a:rPr lang="en-IN" b="1" i="0" dirty="0" err="1">
                <a:effectLst/>
              </a:rPr>
              <a:t>todo</a:t>
            </a:r>
            <a:r>
              <a:rPr lang="en-IN" b="1" i="0" dirty="0">
                <a:effectLst/>
              </a:rPr>
              <a:t> blank.</a:t>
            </a:r>
          </a:p>
          <a:p>
            <a:pPr marL="0" indent="0" rtl="0">
              <a:buNone/>
            </a:pPr>
            <a:endParaRPr lang="en-IN" b="1" i="0" dirty="0">
              <a:effectLst/>
            </a:endParaRPr>
          </a:p>
          <a:p>
            <a:pPr marL="342900" indent="-342900" rtl="0">
              <a:buAutoNum type="arabicPeriod" startAt="2"/>
            </a:pPr>
            <a:r>
              <a:rPr lang="en-US" dirty="0"/>
              <a:t>Set up the home by creating a template.</a:t>
            </a:r>
          </a:p>
          <a:p>
            <a:pPr marL="0" indent="0" rtl="0">
              <a:buNone/>
            </a:pPr>
            <a:r>
              <a:rPr lang="en-US" dirty="0"/>
              <a:t>    </a:t>
            </a:r>
            <a:r>
              <a:rPr lang="en-US" dirty="0">
                <a:solidFill>
                  <a:srgbClr val="002060"/>
                </a:solidFill>
              </a:rPr>
              <a:t>   </a:t>
            </a:r>
            <a:r>
              <a:rPr lang="en-IN" b="0" i="0" dirty="0">
                <a:solidFill>
                  <a:srgbClr val="002060"/>
                </a:solidFill>
                <a:effectLst/>
              </a:rPr>
              <a:t>&lt;ion-header&gt; &lt;ion-navbar </a:t>
            </a:r>
            <a:r>
              <a:rPr lang="en-IN" b="0" i="0" dirty="0" err="1">
                <a:solidFill>
                  <a:srgbClr val="002060"/>
                </a:solidFill>
                <a:effectLst/>
              </a:rPr>
              <a:t>color</a:t>
            </a:r>
            <a:r>
              <a:rPr lang="en-IN" b="0" i="0" dirty="0">
                <a:solidFill>
                  <a:srgbClr val="002060"/>
                </a:solidFill>
                <a:effectLst/>
              </a:rPr>
              <a:t>="secondary"&gt; &lt;ion-title&gt; </a:t>
            </a:r>
            <a:r>
              <a:rPr lang="en-IN" b="0" i="0" dirty="0" err="1">
                <a:solidFill>
                  <a:srgbClr val="002060"/>
                </a:solidFill>
                <a:effectLst/>
              </a:rPr>
              <a:t>Todos</a:t>
            </a:r>
            <a:r>
              <a:rPr lang="en-IN" b="0" i="0" dirty="0">
                <a:solidFill>
                  <a:srgbClr val="002060"/>
                </a:solidFill>
                <a:effectLst/>
              </a:rPr>
              <a:t>! &lt;/ion-title&gt; &lt;ion-buttons end&gt; &lt;button ion-button icon-only (click)="</a:t>
            </a:r>
            <a:r>
              <a:rPr lang="en-IN" b="0" i="0" dirty="0" err="1">
                <a:solidFill>
                  <a:srgbClr val="002060"/>
                </a:solidFill>
                <a:effectLst/>
              </a:rPr>
              <a:t>addItem</a:t>
            </a:r>
            <a:r>
              <a:rPr lang="en-IN" b="0" i="0" dirty="0">
                <a:solidFill>
                  <a:srgbClr val="002060"/>
                </a:solidFill>
                <a:effectLst/>
              </a:rPr>
              <a:t>()"&gt; &lt;ion-icon name="add-circle"&gt;&lt;/ion-icon&gt; &lt;/button&gt; &lt;/ion-buttons&gt; &lt;/ion-navbar&gt;&lt;/ion-header&gt;&lt;ion-content&gt; &lt;ion-list&gt; &lt;ion-item *</a:t>
            </a:r>
            <a:r>
              <a:rPr lang="en-IN" b="0" i="0" dirty="0" err="1">
                <a:solidFill>
                  <a:srgbClr val="002060"/>
                </a:solidFill>
                <a:effectLst/>
              </a:rPr>
              <a:t>ngFor</a:t>
            </a:r>
            <a:r>
              <a:rPr lang="en-IN" b="0" i="0" dirty="0">
                <a:solidFill>
                  <a:srgbClr val="002060"/>
                </a:solidFill>
                <a:effectLst/>
              </a:rPr>
              <a:t>="let item of items" (click)="</a:t>
            </a:r>
            <a:r>
              <a:rPr lang="en-IN" b="0" i="0" dirty="0" err="1">
                <a:solidFill>
                  <a:srgbClr val="002060"/>
                </a:solidFill>
                <a:effectLst/>
              </a:rPr>
              <a:t>viewItem</a:t>
            </a:r>
            <a:r>
              <a:rPr lang="en-IN" b="0" i="0" dirty="0">
                <a:solidFill>
                  <a:srgbClr val="002060"/>
                </a:solidFill>
                <a:effectLst/>
              </a:rPr>
              <a:t>(item)" &gt;{{</a:t>
            </a:r>
            <a:r>
              <a:rPr lang="en-IN" b="0" i="0" dirty="0" err="1">
                <a:solidFill>
                  <a:srgbClr val="002060"/>
                </a:solidFill>
                <a:effectLst/>
              </a:rPr>
              <a:t>item.title</a:t>
            </a:r>
            <a:r>
              <a:rPr lang="en-IN" b="0" i="0" dirty="0">
                <a:solidFill>
                  <a:srgbClr val="002060"/>
                </a:solidFill>
                <a:effectLst/>
              </a:rPr>
              <a:t>}}&lt;/ion-item &gt; &lt;/ion-list&gt;&lt;/ion-content&gt;</a:t>
            </a:r>
          </a:p>
          <a:p>
            <a:pPr marL="0" indent="0" rtl="0">
              <a:buNone/>
            </a:pPr>
            <a:endParaRPr lang="en-IN" b="0" i="0" dirty="0">
              <a:effectLst/>
            </a:endParaRPr>
          </a:p>
          <a:p>
            <a:pPr marL="0" indent="0" rtl="0">
              <a:buNone/>
            </a:pPr>
            <a:r>
              <a:rPr lang="en-IN" dirty="0"/>
              <a:t>3.Create the class definitions</a:t>
            </a:r>
          </a:p>
          <a:p>
            <a:pPr marL="0" indent="0" rtl="0">
              <a:buNone/>
            </a:pPr>
            <a:r>
              <a:rPr lang="en-IN" b="1" dirty="0">
                <a:solidFill>
                  <a:srgbClr val="002060"/>
                </a:solidFill>
              </a:rPr>
              <a:t> </a:t>
            </a:r>
            <a:r>
              <a:rPr lang="en-IN" dirty="0">
                <a:solidFill>
                  <a:srgbClr val="002060"/>
                </a:solidFill>
              </a:rPr>
              <a:t>  </a:t>
            </a:r>
            <a:r>
              <a:rPr lang="en-IN" i="0" dirty="0">
                <a:solidFill>
                  <a:srgbClr val="002060"/>
                </a:solidFill>
                <a:effectLst/>
              </a:rPr>
              <a:t>import { Component } from '@angular/</a:t>
            </a:r>
            <a:r>
              <a:rPr lang="en-IN" i="0" dirty="0" err="1">
                <a:solidFill>
                  <a:srgbClr val="002060"/>
                </a:solidFill>
                <a:effectLst/>
              </a:rPr>
              <a:t>core';import</a:t>
            </a:r>
            <a:r>
              <a:rPr lang="en-IN" i="0" dirty="0">
                <a:solidFill>
                  <a:srgbClr val="002060"/>
                </a:solidFill>
                <a:effectLst/>
              </a:rPr>
              <a:t> { </a:t>
            </a:r>
            <a:r>
              <a:rPr lang="en-IN" i="0" dirty="0" err="1">
                <a:solidFill>
                  <a:srgbClr val="002060"/>
                </a:solidFill>
                <a:effectLst/>
              </a:rPr>
              <a:t>NavController</a:t>
            </a:r>
            <a:r>
              <a:rPr lang="en-IN" i="0" dirty="0">
                <a:solidFill>
                  <a:srgbClr val="002060"/>
                </a:solidFill>
                <a:effectLst/>
              </a:rPr>
              <a:t> } from 'ionic-angular’;@Component({ selector: 'page-home', </a:t>
            </a:r>
            <a:r>
              <a:rPr lang="en-IN" i="0" dirty="0" err="1">
                <a:solidFill>
                  <a:srgbClr val="002060"/>
                </a:solidFill>
                <a:effectLst/>
              </a:rPr>
              <a:t>templateUrl</a:t>
            </a:r>
            <a:r>
              <a:rPr lang="en-IN" i="0" dirty="0">
                <a:solidFill>
                  <a:srgbClr val="002060"/>
                </a:solidFill>
                <a:effectLst/>
              </a:rPr>
              <a:t>: 'home.html'})export class </a:t>
            </a:r>
            <a:r>
              <a:rPr lang="en-IN" i="0" dirty="0" err="1">
                <a:solidFill>
                  <a:srgbClr val="002060"/>
                </a:solidFill>
                <a:effectLst/>
              </a:rPr>
              <a:t>HomePage</a:t>
            </a:r>
            <a:r>
              <a:rPr lang="en-IN" i="0" dirty="0">
                <a:solidFill>
                  <a:srgbClr val="002060"/>
                </a:solidFill>
                <a:effectLst/>
              </a:rPr>
              <a:t> { public items; constructor(public </a:t>
            </a:r>
            <a:r>
              <a:rPr lang="en-IN" i="0" dirty="0" err="1">
                <a:solidFill>
                  <a:srgbClr val="002060"/>
                </a:solidFill>
                <a:effectLst/>
              </a:rPr>
              <a:t>navCtrl</a:t>
            </a:r>
            <a:r>
              <a:rPr lang="en-IN" i="0" dirty="0">
                <a:solidFill>
                  <a:srgbClr val="002060"/>
                </a:solidFill>
                <a:effectLst/>
              </a:rPr>
              <a:t>: </a:t>
            </a:r>
            <a:r>
              <a:rPr lang="en-IN" i="0" dirty="0" err="1">
                <a:solidFill>
                  <a:srgbClr val="002060"/>
                </a:solidFill>
                <a:effectLst/>
              </a:rPr>
              <a:t>NavController</a:t>
            </a:r>
            <a:r>
              <a:rPr lang="en-IN" i="0" dirty="0">
                <a:solidFill>
                  <a:srgbClr val="002060"/>
                </a:solidFill>
                <a:effectLst/>
              </a:rPr>
              <a:t>) { } </a:t>
            </a:r>
            <a:r>
              <a:rPr lang="en-IN" i="0" dirty="0" err="1">
                <a:solidFill>
                  <a:srgbClr val="002060"/>
                </a:solidFill>
                <a:effectLst/>
              </a:rPr>
              <a:t>ionViewDidLoad</a:t>
            </a:r>
            <a:r>
              <a:rPr lang="en-IN" i="0" dirty="0">
                <a:solidFill>
                  <a:srgbClr val="002060"/>
                </a:solidFill>
                <a:effectLst/>
              </a:rPr>
              <a:t>(){ </a:t>
            </a:r>
            <a:r>
              <a:rPr lang="en-IN" i="0" dirty="0" err="1">
                <a:solidFill>
                  <a:srgbClr val="002060"/>
                </a:solidFill>
                <a:effectLst/>
              </a:rPr>
              <a:t>this.items</a:t>
            </a:r>
            <a:r>
              <a:rPr lang="en-IN" i="0" dirty="0">
                <a:solidFill>
                  <a:srgbClr val="002060"/>
                </a:solidFill>
                <a:effectLst/>
              </a:rPr>
              <a:t> = [ {title: 'hi1', description: 'test1'}, {title: 'hi2', description: 'test2'}, {title: 'hi3', description: 'test3'} ]; } </a:t>
            </a:r>
            <a:r>
              <a:rPr lang="en-IN" i="0" dirty="0" err="1">
                <a:solidFill>
                  <a:srgbClr val="002060"/>
                </a:solidFill>
                <a:effectLst/>
              </a:rPr>
              <a:t>addItem</a:t>
            </a:r>
            <a:r>
              <a:rPr lang="en-IN" i="0" dirty="0">
                <a:solidFill>
                  <a:srgbClr val="002060"/>
                </a:solidFill>
                <a:effectLst/>
              </a:rPr>
              <a:t>(){ } </a:t>
            </a:r>
            <a:r>
              <a:rPr lang="en-IN" i="0" dirty="0" err="1">
                <a:solidFill>
                  <a:srgbClr val="002060"/>
                </a:solidFill>
                <a:effectLst/>
              </a:rPr>
              <a:t>viewItem</a:t>
            </a:r>
            <a:r>
              <a:rPr lang="en-IN" i="0" dirty="0">
                <a:solidFill>
                  <a:srgbClr val="002060"/>
                </a:solidFill>
                <a:effectLst/>
              </a:rPr>
              <a:t>(){ }}</a:t>
            </a:r>
            <a:endParaRPr lang="en-US" dirty="0">
              <a:solidFill>
                <a:srgbClr val="002060"/>
              </a:solidFill>
            </a:endParaRPr>
          </a:p>
        </p:txBody>
      </p:sp>
    </p:spTree>
    <p:extLst>
      <p:ext uri="{BB962C8B-B14F-4D97-AF65-F5344CB8AC3E}">
        <p14:creationId xmlns:p14="http://schemas.microsoft.com/office/powerpoint/2010/main" val="4753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157039" y="-137160"/>
            <a:ext cx="11457432" cy="914400"/>
          </a:xfrm>
        </p:spPr>
        <p:txBody>
          <a:bodyPr/>
          <a:lstStyle/>
          <a:p>
            <a:br>
              <a:rPr lang="en-US" dirty="0"/>
            </a:br>
            <a:r>
              <a:rPr lang="en-US" dirty="0"/>
              <a:t>To do list app example </a:t>
            </a:r>
            <a:br>
              <a:rPr lang="en-US" dirty="0"/>
            </a:br>
            <a:endParaRPr lang="en-US" sz="2400" b="0" dirty="0"/>
          </a:p>
        </p:txBody>
      </p:sp>
      <p:sp>
        <p:nvSpPr>
          <p:cNvPr id="3" name="Content Placeholder 2">
            <a:extLst>
              <a:ext uri="{FF2B5EF4-FFF2-40B4-BE49-F238E27FC236}">
                <a16:creationId xmlns:a16="http://schemas.microsoft.com/office/drawing/2014/main" id="{F367E80B-4AFD-0740-84F0-3356AEDB81C2}"/>
              </a:ext>
            </a:extLst>
          </p:cNvPr>
          <p:cNvSpPr>
            <a:spLocks noGrp="1"/>
          </p:cNvSpPr>
          <p:nvPr>
            <p:ph idx="1"/>
          </p:nvPr>
        </p:nvSpPr>
        <p:spPr>
          <a:xfrm>
            <a:off x="257953" y="1162878"/>
            <a:ext cx="11457431" cy="4251960"/>
          </a:xfrm>
        </p:spPr>
        <p:txBody>
          <a:bodyPr>
            <a:normAutofit fontScale="92500" lnSpcReduction="10000"/>
          </a:bodyPr>
          <a:lstStyle/>
          <a:p>
            <a:pPr marL="342900" indent="-342900" rtl="0">
              <a:buFont typeface="+mj-lt"/>
              <a:buAutoNum type="arabicPeriod"/>
            </a:pPr>
            <a:r>
              <a:rPr lang="en-US" dirty="0"/>
              <a:t>Generate a New Ionic project:  Run the following command for this,</a:t>
            </a:r>
          </a:p>
          <a:p>
            <a:pPr marL="0" indent="0" rtl="0">
              <a:buNone/>
            </a:pPr>
            <a:r>
              <a:rPr lang="en-US" b="1" dirty="0"/>
              <a:t>       </a:t>
            </a:r>
            <a:r>
              <a:rPr lang="en-IN" b="1" i="0" dirty="0">
                <a:effectLst/>
              </a:rPr>
              <a:t>ionic start ionic-</a:t>
            </a:r>
            <a:r>
              <a:rPr lang="en-IN" b="1" i="0" dirty="0" err="1">
                <a:effectLst/>
              </a:rPr>
              <a:t>todo</a:t>
            </a:r>
            <a:r>
              <a:rPr lang="en-IN" b="1" i="0" dirty="0">
                <a:effectLst/>
              </a:rPr>
              <a:t> blank.</a:t>
            </a:r>
          </a:p>
          <a:p>
            <a:pPr marL="342900" indent="-342900" rtl="0">
              <a:buAutoNum type="arabicPeriod" startAt="2"/>
            </a:pPr>
            <a:r>
              <a:rPr lang="en-US" dirty="0"/>
              <a:t>Set up the home by creating a template.</a:t>
            </a:r>
          </a:p>
          <a:p>
            <a:pPr marL="0" indent="0" rtl="0">
              <a:buNone/>
            </a:pPr>
            <a:r>
              <a:rPr lang="en-US" dirty="0"/>
              <a:t>    </a:t>
            </a:r>
            <a:r>
              <a:rPr lang="en-US" dirty="0">
                <a:solidFill>
                  <a:srgbClr val="002060"/>
                </a:solidFill>
              </a:rPr>
              <a:t>   </a:t>
            </a:r>
            <a:r>
              <a:rPr lang="en-IN" b="0" i="0" dirty="0">
                <a:solidFill>
                  <a:srgbClr val="002060"/>
                </a:solidFill>
                <a:effectLst/>
              </a:rPr>
              <a:t>&lt;ion-header&gt; &lt;ion-navbar </a:t>
            </a:r>
            <a:r>
              <a:rPr lang="en-IN" b="0" i="0" dirty="0" err="1">
                <a:solidFill>
                  <a:srgbClr val="002060"/>
                </a:solidFill>
                <a:effectLst/>
              </a:rPr>
              <a:t>color</a:t>
            </a:r>
            <a:r>
              <a:rPr lang="en-IN" b="0" i="0" dirty="0">
                <a:solidFill>
                  <a:srgbClr val="002060"/>
                </a:solidFill>
                <a:effectLst/>
              </a:rPr>
              <a:t>="secondary"&gt; &lt;ion-title&gt; </a:t>
            </a:r>
            <a:r>
              <a:rPr lang="en-IN" b="0" i="0" dirty="0" err="1">
                <a:solidFill>
                  <a:srgbClr val="002060"/>
                </a:solidFill>
                <a:effectLst/>
              </a:rPr>
              <a:t>Todos</a:t>
            </a:r>
            <a:r>
              <a:rPr lang="en-IN" b="0" i="0" dirty="0">
                <a:solidFill>
                  <a:srgbClr val="002060"/>
                </a:solidFill>
                <a:effectLst/>
              </a:rPr>
              <a:t>! &lt;/ion-title&gt; &lt;ion-buttons end&gt; &lt;button ion-button icon-only (click)="</a:t>
            </a:r>
            <a:r>
              <a:rPr lang="en-IN" b="0" i="0" dirty="0" err="1">
                <a:solidFill>
                  <a:srgbClr val="002060"/>
                </a:solidFill>
                <a:effectLst/>
              </a:rPr>
              <a:t>addItem</a:t>
            </a:r>
            <a:r>
              <a:rPr lang="en-IN" b="0" i="0" dirty="0">
                <a:solidFill>
                  <a:srgbClr val="002060"/>
                </a:solidFill>
                <a:effectLst/>
              </a:rPr>
              <a:t>()"&gt; &lt;ion-icon name="add-circle"&gt;&lt;/ion-icon&gt; &lt;/button&gt; &lt;/ion-buttons&gt; &lt;/ion-navbar&gt;&lt;/ion-header&gt;&lt;ion-content&gt; &lt;ion-list&gt; &lt;ion-item *</a:t>
            </a:r>
            <a:r>
              <a:rPr lang="en-IN" b="0" i="0" dirty="0" err="1">
                <a:solidFill>
                  <a:srgbClr val="002060"/>
                </a:solidFill>
                <a:effectLst/>
              </a:rPr>
              <a:t>ngFor</a:t>
            </a:r>
            <a:r>
              <a:rPr lang="en-IN" b="0" i="0" dirty="0">
                <a:solidFill>
                  <a:srgbClr val="002060"/>
                </a:solidFill>
                <a:effectLst/>
              </a:rPr>
              <a:t>="let item of items" (click)="</a:t>
            </a:r>
            <a:r>
              <a:rPr lang="en-IN" b="0" i="0" dirty="0" err="1">
                <a:solidFill>
                  <a:srgbClr val="002060"/>
                </a:solidFill>
                <a:effectLst/>
              </a:rPr>
              <a:t>viewItem</a:t>
            </a:r>
            <a:r>
              <a:rPr lang="en-IN" b="0" i="0" dirty="0">
                <a:solidFill>
                  <a:srgbClr val="002060"/>
                </a:solidFill>
                <a:effectLst/>
              </a:rPr>
              <a:t>(item)" &gt;{{</a:t>
            </a:r>
            <a:r>
              <a:rPr lang="en-IN" b="0" i="0" dirty="0" err="1">
                <a:solidFill>
                  <a:srgbClr val="002060"/>
                </a:solidFill>
                <a:effectLst/>
              </a:rPr>
              <a:t>item.title</a:t>
            </a:r>
            <a:r>
              <a:rPr lang="en-IN" b="0" i="0" dirty="0">
                <a:solidFill>
                  <a:srgbClr val="002060"/>
                </a:solidFill>
                <a:effectLst/>
              </a:rPr>
              <a:t>}}&lt;/ion-item &gt; &lt;/ion-list&gt;&lt;/ion-content&gt;</a:t>
            </a:r>
          </a:p>
          <a:p>
            <a:pPr marL="0" indent="0" rtl="0">
              <a:buNone/>
            </a:pPr>
            <a:endParaRPr lang="en-IN" b="0" i="0" dirty="0">
              <a:solidFill>
                <a:srgbClr val="808080"/>
              </a:solidFill>
              <a:effectLst/>
            </a:endParaRPr>
          </a:p>
          <a:p>
            <a:pPr marL="0" indent="0" rtl="0">
              <a:buNone/>
            </a:pPr>
            <a:r>
              <a:rPr lang="en-IN" dirty="0">
                <a:solidFill>
                  <a:srgbClr val="808080"/>
                </a:solidFill>
              </a:rPr>
              <a:t>3.Create the class definitions</a:t>
            </a:r>
          </a:p>
          <a:p>
            <a:pPr marL="0" indent="0" rtl="0">
              <a:buNone/>
            </a:pPr>
            <a:r>
              <a:rPr lang="en-IN" b="1" dirty="0">
                <a:solidFill>
                  <a:srgbClr val="002060"/>
                </a:solidFill>
              </a:rPr>
              <a:t> </a:t>
            </a:r>
            <a:r>
              <a:rPr lang="en-IN" dirty="0">
                <a:solidFill>
                  <a:srgbClr val="002060"/>
                </a:solidFill>
              </a:rPr>
              <a:t>  </a:t>
            </a:r>
            <a:r>
              <a:rPr lang="en-IN" i="0" dirty="0">
                <a:solidFill>
                  <a:srgbClr val="002060"/>
                </a:solidFill>
                <a:effectLst/>
              </a:rPr>
              <a:t>import { Component } from '@angular/</a:t>
            </a:r>
            <a:r>
              <a:rPr lang="en-IN" i="0" dirty="0" err="1">
                <a:solidFill>
                  <a:srgbClr val="002060"/>
                </a:solidFill>
                <a:effectLst/>
              </a:rPr>
              <a:t>core';import</a:t>
            </a:r>
            <a:r>
              <a:rPr lang="en-IN" i="0" dirty="0">
                <a:solidFill>
                  <a:srgbClr val="002060"/>
                </a:solidFill>
                <a:effectLst/>
              </a:rPr>
              <a:t> { </a:t>
            </a:r>
            <a:r>
              <a:rPr lang="en-IN" i="0" dirty="0" err="1">
                <a:solidFill>
                  <a:srgbClr val="002060"/>
                </a:solidFill>
                <a:effectLst/>
              </a:rPr>
              <a:t>NavController</a:t>
            </a:r>
            <a:r>
              <a:rPr lang="en-IN" i="0" dirty="0">
                <a:solidFill>
                  <a:srgbClr val="002060"/>
                </a:solidFill>
                <a:effectLst/>
              </a:rPr>
              <a:t> } from 'ionic-angular’;@Component({ selector: 'page-home', </a:t>
            </a:r>
            <a:r>
              <a:rPr lang="en-IN" i="0" dirty="0" err="1">
                <a:solidFill>
                  <a:srgbClr val="002060"/>
                </a:solidFill>
                <a:effectLst/>
              </a:rPr>
              <a:t>templateUrl</a:t>
            </a:r>
            <a:r>
              <a:rPr lang="en-IN" i="0" dirty="0">
                <a:solidFill>
                  <a:srgbClr val="002060"/>
                </a:solidFill>
                <a:effectLst/>
              </a:rPr>
              <a:t>: 'home.html'})export class </a:t>
            </a:r>
            <a:r>
              <a:rPr lang="en-IN" i="0" dirty="0" err="1">
                <a:solidFill>
                  <a:srgbClr val="002060"/>
                </a:solidFill>
                <a:effectLst/>
              </a:rPr>
              <a:t>HomePage</a:t>
            </a:r>
            <a:r>
              <a:rPr lang="en-IN" i="0" dirty="0">
                <a:solidFill>
                  <a:srgbClr val="002060"/>
                </a:solidFill>
                <a:effectLst/>
              </a:rPr>
              <a:t> { public items; constructor(public </a:t>
            </a:r>
            <a:r>
              <a:rPr lang="en-IN" i="0" dirty="0" err="1">
                <a:solidFill>
                  <a:srgbClr val="002060"/>
                </a:solidFill>
                <a:effectLst/>
              </a:rPr>
              <a:t>navCtrl</a:t>
            </a:r>
            <a:r>
              <a:rPr lang="en-IN" i="0" dirty="0">
                <a:solidFill>
                  <a:srgbClr val="002060"/>
                </a:solidFill>
                <a:effectLst/>
              </a:rPr>
              <a:t>: </a:t>
            </a:r>
            <a:r>
              <a:rPr lang="en-IN" i="0" dirty="0" err="1">
                <a:solidFill>
                  <a:srgbClr val="002060"/>
                </a:solidFill>
                <a:effectLst/>
              </a:rPr>
              <a:t>NavController</a:t>
            </a:r>
            <a:r>
              <a:rPr lang="en-IN" i="0" dirty="0">
                <a:solidFill>
                  <a:srgbClr val="002060"/>
                </a:solidFill>
                <a:effectLst/>
              </a:rPr>
              <a:t>) { } </a:t>
            </a:r>
            <a:r>
              <a:rPr lang="en-IN" i="0" dirty="0" err="1">
                <a:solidFill>
                  <a:srgbClr val="002060"/>
                </a:solidFill>
                <a:effectLst/>
              </a:rPr>
              <a:t>ionViewDidLoad</a:t>
            </a:r>
            <a:r>
              <a:rPr lang="en-IN" i="0" dirty="0">
                <a:solidFill>
                  <a:srgbClr val="002060"/>
                </a:solidFill>
                <a:effectLst/>
              </a:rPr>
              <a:t>(){ </a:t>
            </a:r>
            <a:r>
              <a:rPr lang="en-IN" i="0" dirty="0" err="1">
                <a:solidFill>
                  <a:srgbClr val="002060"/>
                </a:solidFill>
                <a:effectLst/>
              </a:rPr>
              <a:t>this.items</a:t>
            </a:r>
            <a:r>
              <a:rPr lang="en-IN" i="0" dirty="0">
                <a:solidFill>
                  <a:srgbClr val="002060"/>
                </a:solidFill>
                <a:effectLst/>
              </a:rPr>
              <a:t> = [ {title: 'hi1', description: 'test1'}, {title: 'hi2', description: 'test2'}, {title: 'hi3', description: 'test3'} ]; } </a:t>
            </a:r>
            <a:r>
              <a:rPr lang="en-IN" i="0" dirty="0" err="1">
                <a:solidFill>
                  <a:srgbClr val="002060"/>
                </a:solidFill>
                <a:effectLst/>
              </a:rPr>
              <a:t>addItem</a:t>
            </a:r>
            <a:r>
              <a:rPr lang="en-IN" i="0" dirty="0">
                <a:solidFill>
                  <a:srgbClr val="002060"/>
                </a:solidFill>
                <a:effectLst/>
              </a:rPr>
              <a:t>(){ } </a:t>
            </a:r>
            <a:r>
              <a:rPr lang="en-IN" i="0" dirty="0" err="1">
                <a:solidFill>
                  <a:srgbClr val="002060"/>
                </a:solidFill>
                <a:effectLst/>
              </a:rPr>
              <a:t>viewItem</a:t>
            </a:r>
            <a:r>
              <a:rPr lang="en-IN" i="0" dirty="0">
                <a:solidFill>
                  <a:srgbClr val="002060"/>
                </a:solidFill>
                <a:effectLst/>
              </a:rPr>
              <a:t>(){ }}</a:t>
            </a:r>
            <a:endParaRPr lang="en-US" dirty="0">
              <a:solidFill>
                <a:srgbClr val="002060"/>
              </a:solidFill>
            </a:endParaRPr>
          </a:p>
        </p:txBody>
      </p:sp>
    </p:spTree>
    <p:extLst>
      <p:ext uri="{BB962C8B-B14F-4D97-AF65-F5344CB8AC3E}">
        <p14:creationId xmlns:p14="http://schemas.microsoft.com/office/powerpoint/2010/main" val="148796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66F445E10A0E44980ABF14EA8244AC" ma:contentTypeVersion="13" ma:contentTypeDescription="Create a new document." ma:contentTypeScope="" ma:versionID="aeca07c7475f7641e9ac1a8688efd6b6">
  <xsd:schema xmlns:xsd="http://www.w3.org/2001/XMLSchema" xmlns:xs="http://www.w3.org/2001/XMLSchema" xmlns:p="http://schemas.microsoft.com/office/2006/metadata/properties" xmlns:ns2="2a5145cd-5f35-4e40-804b-04ad7a33edf7" xmlns:ns3="f7113b4e-2ce0-4a3d-8ddb-863e1beee682" targetNamespace="http://schemas.microsoft.com/office/2006/metadata/properties" ma:root="true" ma:fieldsID="0078760a24b3dc7352439c0f51bf8340" ns2:_="" ns3:_="">
    <xsd:import namespace="2a5145cd-5f35-4e40-804b-04ad7a33edf7"/>
    <xsd:import namespace="f7113b4e-2ce0-4a3d-8ddb-863e1beee682"/>
    <xsd:element name="properties">
      <xsd:complexType>
        <xsd:sequence>
          <xsd:element name="documentManagement">
            <xsd:complexType>
              <xsd:all>
                <xsd:element ref="ns2:Status"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5145cd-5f35-4e40-804b-04ad7a33edf7" elementFormDefault="qualified">
    <xsd:import namespace="http://schemas.microsoft.com/office/2006/documentManagement/types"/>
    <xsd:import namespace="http://schemas.microsoft.com/office/infopath/2007/PartnerControls"/>
    <xsd:element name="Status" ma:index="4" nillable="true" ma:displayName="Status" ma:internalName="Status" ma:readOnly="false">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113b4e-2ce0-4a3d-8ddb-863e1beee682"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2a5145cd-5f35-4e40-804b-04ad7a33edf7" xsi:nil="true"/>
    <SharedWithUsers xmlns="f7113b4e-2ce0-4a3d-8ddb-863e1beee682">
      <UserInfo>
        <DisplayName>Lucas Warren(UST,US)</DisplayName>
        <AccountId>17221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FDA136-08C9-450F-A048-EEBB622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5145cd-5f35-4e40-804b-04ad7a33edf7"/>
    <ds:schemaRef ds:uri="f7113b4e-2ce0-4a3d-8ddb-863e1beee6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8E9144-E3A5-41BC-AFE4-00414EB4BFE9}">
  <ds:schemaRefs>
    <ds:schemaRef ds:uri="http://schemas.openxmlformats.org/package/2006/metadata/core-properties"/>
    <ds:schemaRef ds:uri="http://purl.org/dc/terms/"/>
    <ds:schemaRef ds:uri="5de21204-f6c2-476d-9eb4-7ba6a46565b5"/>
    <ds:schemaRef ds:uri="http://schemas.microsoft.com/office/infopath/2007/PartnerControls"/>
    <ds:schemaRef ds:uri="http://schemas.microsoft.com/office/2006/documentManagement/types"/>
    <ds:schemaRef ds:uri="http://purl.org/dc/elements/1.1/"/>
    <ds:schemaRef ds:uri="http://schemas.microsoft.com/office/2006/metadata/properties"/>
    <ds:schemaRef ds:uri="3d490cd2-1cd2-4229-bf74-977b65ab40b2"/>
    <ds:schemaRef ds:uri="http://www.w3.org/XML/1998/namespace"/>
    <ds:schemaRef ds:uri="http://purl.org/dc/dcmitype/"/>
    <ds:schemaRef ds:uri="2a5145cd-5f35-4e40-804b-04ad7a33edf7"/>
    <ds:schemaRef ds:uri="f7113b4e-2ce0-4a3d-8ddb-863e1beee682"/>
  </ds:schemaRefs>
</ds:datastoreItem>
</file>

<file path=customXml/itemProps3.xml><?xml version="1.0" encoding="utf-8"?>
<ds:datastoreItem xmlns:ds="http://schemas.openxmlformats.org/officeDocument/2006/customXml" ds:itemID="{3DF18AF8-9165-447B-A970-765D04B49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UST_PowerPoint_16x9_2022 Template</Template>
  <TotalTime>519</TotalTime>
  <Words>1104</Words>
  <Application>Microsoft Office PowerPoint</Application>
  <PresentationFormat>Widescreen</PresentationFormat>
  <Paragraphs>60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Courier New</vt:lpstr>
      <vt:lpstr>inter-bold</vt:lpstr>
      <vt:lpstr>inter-regular</vt:lpstr>
      <vt:lpstr>UST</vt:lpstr>
      <vt:lpstr>MOBILE UI USING  ANGULAR AND IONIC </vt:lpstr>
      <vt:lpstr> Developing Mobile Apps with Angular and Ionic </vt:lpstr>
      <vt:lpstr>What is Ionic? </vt:lpstr>
      <vt:lpstr>PowerPoint Presentation</vt:lpstr>
      <vt:lpstr>PowerPoint Presentation</vt:lpstr>
      <vt:lpstr>PowerPoint Presentation</vt:lpstr>
      <vt:lpstr>PowerPoint Presentation</vt:lpstr>
      <vt:lpstr> To do list app example  </vt:lpstr>
      <vt:lpstr> To do list app example  </vt:lpstr>
      <vt:lpstr>PowerPoint Presentation</vt:lpstr>
      <vt:lpstr>PowerPoint Presentation</vt:lpstr>
      <vt:lpstr>PowerPoint Presentation</vt:lpstr>
      <vt:lpstr>PowerPoint Presentation</vt:lpstr>
      <vt:lpstr>Advantages of using Ionic</vt:lpstr>
      <vt:lpstr>Disadvantages of using Ionic</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UI USING  ANGULAR AND IONIC</dc:title>
  <dc:subject/>
  <dc:creator>Sankari Suresh(UST,IN)</dc:creator>
  <cp:keywords/>
  <dc:description/>
  <cp:lastModifiedBy>Meera Javad(UST,IN)</cp:lastModifiedBy>
  <cp:revision>12</cp:revision>
  <cp:lastPrinted>2019-10-06T00:46:52Z</cp:lastPrinted>
  <dcterms:created xsi:type="dcterms:W3CDTF">2023-06-14T05:17:04Z</dcterms:created>
  <dcterms:modified xsi:type="dcterms:W3CDTF">2023-06-23T09:06:11Z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0x0101007166F445E10A0E44980ABF14EA8244AC</vt:lpwstr>
  </property>
</Properties>
</file>